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8"/>
  </p:handoutMasterIdLst>
  <p:sldIdLst>
    <p:sldId id="257" r:id="rId2"/>
    <p:sldId id="258" r:id="rId3"/>
    <p:sldId id="264" r:id="rId4"/>
    <p:sldId id="259" r:id="rId5"/>
    <p:sldId id="260" r:id="rId6"/>
    <p:sldId id="268" r:id="rId7"/>
    <p:sldId id="263" r:id="rId8"/>
    <p:sldId id="269" r:id="rId9"/>
    <p:sldId id="270" r:id="rId10"/>
    <p:sldId id="271" r:id="rId11"/>
    <p:sldId id="280" r:id="rId12"/>
    <p:sldId id="281" r:id="rId13"/>
    <p:sldId id="282" r:id="rId14"/>
    <p:sldId id="267" r:id="rId15"/>
    <p:sldId id="274" r:id="rId16"/>
    <p:sldId id="262" r:id="rId17"/>
    <p:sldId id="265" r:id="rId18"/>
    <p:sldId id="266" r:id="rId19"/>
    <p:sldId id="273" r:id="rId20"/>
    <p:sldId id="276" r:id="rId21"/>
    <p:sldId id="279" r:id="rId22"/>
    <p:sldId id="277" r:id="rId23"/>
    <p:sldId id="275" r:id="rId24"/>
    <p:sldId id="278" r:id="rId25"/>
    <p:sldId id="261" r:id="rId26"/>
    <p:sldId id="283"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8C42A06-948B-4C58-937F-7787AF58615E}" type="datetimeFigureOut">
              <a:rPr lang="en-GB" smtClean="0"/>
              <a:t>14/06/2022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E9E0F28-6DDA-40D6-A95D-9A36E5F5DCED}" type="slidenum">
              <a:rPr lang="en-GB" smtClean="0"/>
              <a:t>‹#›</a:t>
            </a:fld>
            <a:endParaRPr lang="en-GB"/>
          </a:p>
        </p:txBody>
      </p:sp>
    </p:spTree>
    <p:extLst>
      <p:ext uri="{BB962C8B-B14F-4D97-AF65-F5344CB8AC3E}">
        <p14:creationId xmlns:p14="http://schemas.microsoft.com/office/powerpoint/2010/main" val="6972817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E96C87-D1F0-4442-B0AC-F88AFD0CE398}"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456A13-A7C8-4660-B11D-C11348CB69B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40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E96C87-D1F0-4442-B0AC-F88AFD0CE398}"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456A13-A7C8-4660-B11D-C11348CB69B4}" type="slidenum">
              <a:rPr lang="en-GB" smtClean="0"/>
              <a:t>‹#›</a:t>
            </a:fld>
            <a:endParaRPr lang="en-GB"/>
          </a:p>
        </p:txBody>
      </p:sp>
    </p:spTree>
    <p:extLst>
      <p:ext uri="{BB962C8B-B14F-4D97-AF65-F5344CB8AC3E}">
        <p14:creationId xmlns:p14="http://schemas.microsoft.com/office/powerpoint/2010/main" val="25394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E96C87-D1F0-4442-B0AC-F88AFD0CE398}"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456A13-A7C8-4660-B11D-C11348CB69B4}" type="slidenum">
              <a:rPr lang="en-GB" smtClean="0"/>
              <a:t>‹#›</a:t>
            </a:fld>
            <a:endParaRPr lang="en-GB"/>
          </a:p>
        </p:txBody>
      </p:sp>
    </p:spTree>
    <p:extLst>
      <p:ext uri="{BB962C8B-B14F-4D97-AF65-F5344CB8AC3E}">
        <p14:creationId xmlns:p14="http://schemas.microsoft.com/office/powerpoint/2010/main" val="51259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E96C87-D1F0-4442-B0AC-F88AFD0CE398}"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456A13-A7C8-4660-B11D-C11348CB69B4}" type="slidenum">
              <a:rPr lang="en-GB" smtClean="0"/>
              <a:t>‹#›</a:t>
            </a:fld>
            <a:endParaRPr lang="en-GB"/>
          </a:p>
        </p:txBody>
      </p:sp>
    </p:spTree>
    <p:extLst>
      <p:ext uri="{BB962C8B-B14F-4D97-AF65-F5344CB8AC3E}">
        <p14:creationId xmlns:p14="http://schemas.microsoft.com/office/powerpoint/2010/main" val="216863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E96C87-D1F0-4442-B0AC-F88AFD0CE398}"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456A13-A7C8-4660-B11D-C11348CB69B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62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E96C87-D1F0-4442-B0AC-F88AFD0CE398}"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456A13-A7C8-4660-B11D-C11348CB69B4}" type="slidenum">
              <a:rPr lang="en-GB" smtClean="0"/>
              <a:t>‹#›</a:t>
            </a:fld>
            <a:endParaRPr lang="en-GB"/>
          </a:p>
        </p:txBody>
      </p:sp>
    </p:spTree>
    <p:extLst>
      <p:ext uri="{BB962C8B-B14F-4D97-AF65-F5344CB8AC3E}">
        <p14:creationId xmlns:p14="http://schemas.microsoft.com/office/powerpoint/2010/main" val="56312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E96C87-D1F0-4442-B0AC-F88AFD0CE398}" type="datetimeFigureOut">
              <a:rPr lang="en-GB" smtClean="0"/>
              <a:t>14/06/2022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456A13-A7C8-4660-B11D-C11348CB69B4}" type="slidenum">
              <a:rPr lang="en-GB" smtClean="0"/>
              <a:t>‹#›</a:t>
            </a:fld>
            <a:endParaRPr lang="en-GB"/>
          </a:p>
        </p:txBody>
      </p:sp>
    </p:spTree>
    <p:extLst>
      <p:ext uri="{BB962C8B-B14F-4D97-AF65-F5344CB8AC3E}">
        <p14:creationId xmlns:p14="http://schemas.microsoft.com/office/powerpoint/2010/main" val="387914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E96C87-D1F0-4442-B0AC-F88AFD0CE398}" type="datetimeFigureOut">
              <a:rPr lang="en-GB" smtClean="0"/>
              <a:t>14/06/2022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456A13-A7C8-4660-B11D-C11348CB69B4}" type="slidenum">
              <a:rPr lang="en-GB" smtClean="0"/>
              <a:t>‹#›</a:t>
            </a:fld>
            <a:endParaRPr lang="en-GB"/>
          </a:p>
        </p:txBody>
      </p:sp>
    </p:spTree>
    <p:extLst>
      <p:ext uri="{BB962C8B-B14F-4D97-AF65-F5344CB8AC3E}">
        <p14:creationId xmlns:p14="http://schemas.microsoft.com/office/powerpoint/2010/main" val="105845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FE96C87-D1F0-4442-B0AC-F88AFD0CE398}" type="datetimeFigureOut">
              <a:rPr lang="en-GB" smtClean="0"/>
              <a:t>14/06/2022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4A456A13-A7C8-4660-B11D-C11348CB69B4}" type="slidenum">
              <a:rPr lang="en-GB" smtClean="0"/>
              <a:t>‹#›</a:t>
            </a:fld>
            <a:endParaRPr lang="en-GB"/>
          </a:p>
        </p:txBody>
      </p:sp>
    </p:spTree>
    <p:extLst>
      <p:ext uri="{BB962C8B-B14F-4D97-AF65-F5344CB8AC3E}">
        <p14:creationId xmlns:p14="http://schemas.microsoft.com/office/powerpoint/2010/main" val="336481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FE96C87-D1F0-4442-B0AC-F88AFD0CE398}" type="datetimeFigureOut">
              <a:rPr lang="en-GB" smtClean="0"/>
              <a:t>14/06/2022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A456A13-A7C8-4660-B11D-C11348CB69B4}" type="slidenum">
              <a:rPr lang="en-GB" smtClean="0"/>
              <a:t>‹#›</a:t>
            </a:fld>
            <a:endParaRPr lang="en-GB"/>
          </a:p>
        </p:txBody>
      </p:sp>
    </p:spTree>
    <p:extLst>
      <p:ext uri="{BB962C8B-B14F-4D97-AF65-F5344CB8AC3E}">
        <p14:creationId xmlns:p14="http://schemas.microsoft.com/office/powerpoint/2010/main" val="54923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E96C87-D1F0-4442-B0AC-F88AFD0CE398}"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456A13-A7C8-4660-B11D-C11348CB69B4}" type="slidenum">
              <a:rPr lang="en-GB" smtClean="0"/>
              <a:t>‹#›</a:t>
            </a:fld>
            <a:endParaRPr lang="en-GB"/>
          </a:p>
        </p:txBody>
      </p:sp>
    </p:spTree>
    <p:extLst>
      <p:ext uri="{BB962C8B-B14F-4D97-AF65-F5344CB8AC3E}">
        <p14:creationId xmlns:p14="http://schemas.microsoft.com/office/powerpoint/2010/main" val="64010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FE96C87-D1F0-4442-B0AC-F88AFD0CE398}" type="datetimeFigureOut">
              <a:rPr lang="en-GB" smtClean="0"/>
              <a:t>14/06/2022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A456A13-A7C8-4660-B11D-C11348CB69B4}"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936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warwickshire.gov.uk/freeschoolmeals"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632857" y="1332411"/>
            <a:ext cx="901337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Race Leys Infant School</a:t>
            </a:r>
          </a:p>
        </p:txBody>
      </p:sp>
      <p:sp>
        <p:nvSpPr>
          <p:cNvPr id="5" name="TextBox 4"/>
          <p:cNvSpPr txBox="1"/>
          <p:nvPr/>
        </p:nvSpPr>
        <p:spPr>
          <a:xfrm>
            <a:off x="2481944" y="3344091"/>
            <a:ext cx="7641770" cy="954107"/>
          </a:xfrm>
          <a:prstGeom prst="rect">
            <a:avLst/>
          </a:prstGeom>
          <a:noFill/>
        </p:spPr>
        <p:txBody>
          <a:bodyPr wrap="square" rtlCol="0">
            <a:spAutoFit/>
          </a:bodyPr>
          <a:lstStyle/>
          <a:p>
            <a:pPr algn="ctr"/>
            <a:r>
              <a:rPr lang="en-GB" sz="2800" dirty="0">
                <a:solidFill>
                  <a:srgbClr val="000000"/>
                </a:solidFill>
                <a:latin typeface="Arial" panose="020B0604020202020204" pitchFamily="34" charset="0"/>
                <a:cs typeface="Arial" panose="020B0604020202020204" pitchFamily="34" charset="0"/>
              </a:rPr>
              <a:t>New Reception Parent Information</a:t>
            </a:r>
          </a:p>
          <a:p>
            <a:pPr algn="ctr"/>
            <a:r>
              <a:rPr lang="en-GB" sz="2800" dirty="0">
                <a:solidFill>
                  <a:srgbClr val="000000"/>
                </a:solidFill>
                <a:latin typeface="Arial" panose="020B0604020202020204" pitchFamily="34" charset="0"/>
                <a:cs typeface="Arial" panose="020B0604020202020204" pitchFamily="34" charset="0"/>
              </a:rPr>
              <a:t>14</a:t>
            </a:r>
            <a:r>
              <a:rPr lang="en-GB" sz="2800" baseline="30000" dirty="0">
                <a:solidFill>
                  <a:srgbClr val="000000"/>
                </a:solidFill>
                <a:latin typeface="Arial" panose="020B0604020202020204" pitchFamily="34" charset="0"/>
                <a:cs typeface="Arial" panose="020B0604020202020204" pitchFamily="34" charset="0"/>
              </a:rPr>
              <a:t>th</a:t>
            </a:r>
            <a:r>
              <a:rPr lang="en-GB" sz="2800" dirty="0">
                <a:solidFill>
                  <a:srgbClr val="000000"/>
                </a:solidFill>
                <a:latin typeface="Arial" panose="020B0604020202020204" pitchFamily="34" charset="0"/>
                <a:cs typeface="Arial" panose="020B0604020202020204" pitchFamily="34" charset="0"/>
              </a:rPr>
              <a:t> June 2022</a:t>
            </a:r>
          </a:p>
        </p:txBody>
      </p:sp>
    </p:spTree>
    <p:extLst>
      <p:ext uri="{BB962C8B-B14F-4D97-AF65-F5344CB8AC3E}">
        <p14:creationId xmlns:p14="http://schemas.microsoft.com/office/powerpoint/2010/main" val="2007122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201783" y="457529"/>
            <a:ext cx="983633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Number</a:t>
            </a:r>
          </a:p>
        </p:txBody>
      </p:sp>
      <p:sp>
        <p:nvSpPr>
          <p:cNvPr id="5" name="TextBox 4"/>
          <p:cNvSpPr txBox="1"/>
          <p:nvPr/>
        </p:nvSpPr>
        <p:spPr>
          <a:xfrm>
            <a:off x="509451" y="1554479"/>
            <a:ext cx="10136778"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By the end of the year, we aim for the children to be confident working with numbers to 20.</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This doesn’t mean just saying the numbers in order but understanding the numbers thoroughly, such as 8 is the same as double 4. </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Within the year the children will learn to be inquisitive about numbers, shapes and patterns. </a:t>
            </a:r>
            <a:endParaRPr lang="en-GB" sz="20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6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201783" y="457529"/>
            <a:ext cx="983633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Writing</a:t>
            </a:r>
          </a:p>
        </p:txBody>
      </p:sp>
      <p:sp>
        <p:nvSpPr>
          <p:cNvPr id="5" name="TextBox 4"/>
          <p:cNvSpPr txBox="1"/>
          <p:nvPr/>
        </p:nvSpPr>
        <p:spPr>
          <a:xfrm>
            <a:off x="758833" y="1269471"/>
            <a:ext cx="10136778" cy="5262979"/>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At the start of the year the children will continue to practice writing their names. </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Alongside their phonics learning, the children will begin to use the sounds in words. </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The children will then orally develop the skills to create captions and sentences before they begin to write them. </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If your child can start to write and recognise their name before they start school that would be helpful. </a:t>
            </a:r>
            <a:endParaRPr lang="en-GB" sz="20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74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201783" y="457529"/>
            <a:ext cx="983633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Writing</a:t>
            </a:r>
          </a:p>
        </p:txBody>
      </p:sp>
      <p:sp>
        <p:nvSpPr>
          <p:cNvPr id="5" name="TextBox 4"/>
          <p:cNvSpPr txBox="1"/>
          <p:nvPr/>
        </p:nvSpPr>
        <p:spPr>
          <a:xfrm>
            <a:off x="758833" y="1269471"/>
            <a:ext cx="10136778"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We will be using elements of The Write Stuff, a programme developed by Jane Considine, to promote the children’s vocabulary and love for Writing and stories. </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Oral rehearsal is a vital skill, so speaking and listening activities at home are a great way to promote this. </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We will give you more information about The Write Stuff later on in the year. </a:t>
            </a:r>
            <a:endParaRPr lang="en-GB" sz="20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307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201783" y="457529"/>
            <a:ext cx="983633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Continuous Provision</a:t>
            </a:r>
          </a:p>
        </p:txBody>
      </p:sp>
      <p:sp>
        <p:nvSpPr>
          <p:cNvPr id="5" name="TextBox 4"/>
          <p:cNvSpPr txBox="1"/>
          <p:nvPr/>
        </p:nvSpPr>
        <p:spPr>
          <a:xfrm>
            <a:off x="758833" y="1269471"/>
            <a:ext cx="10136778"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Much of our learning in Reception will be happening in our soon to be updated environment. </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The children will have access to a range of activities designed to promote independence and active learning for all. </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Children’s interests will be included throughout our learning environment. </a:t>
            </a:r>
            <a:endParaRPr lang="en-GB" sz="20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80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632857" y="138089"/>
            <a:ext cx="901337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Uniform</a:t>
            </a:r>
          </a:p>
        </p:txBody>
      </p:sp>
      <p:sp>
        <p:nvSpPr>
          <p:cNvPr id="5" name="TextBox 4"/>
          <p:cNvSpPr txBox="1"/>
          <p:nvPr/>
        </p:nvSpPr>
        <p:spPr>
          <a:xfrm>
            <a:off x="509451" y="797510"/>
            <a:ext cx="10136778" cy="5262979"/>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You can buy uniform from the school. This is only available in the mornings.</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The uniform list is in the school prospectus.</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Your child will also need a school book bag (no rucksacks) and a drinks bottle.</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PE kits- Plain white t- shirt, black shorts/joggers and pumps/trainers- currently the children wear their kit on PE days. </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PLEASE NAME EVERYTHING!</a:t>
            </a: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87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632857" y="457200"/>
            <a:ext cx="901337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Attendance/Holidays</a:t>
            </a:r>
          </a:p>
        </p:txBody>
      </p:sp>
      <p:sp>
        <p:nvSpPr>
          <p:cNvPr id="5" name="TextBox 4"/>
          <p:cNvSpPr txBox="1"/>
          <p:nvPr/>
        </p:nvSpPr>
        <p:spPr>
          <a:xfrm>
            <a:off x="509451" y="1554479"/>
            <a:ext cx="10136778"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Regular attendance helps your child reach their full potential. </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National attendance expectations are 95%.</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Please phone in the morning if your child will be absent.</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We cannot authorise holidays in term time unless there are exceptional circumstances.</a:t>
            </a: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86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632857" y="457200"/>
            <a:ext cx="901337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After school provision</a:t>
            </a:r>
          </a:p>
        </p:txBody>
      </p:sp>
      <p:sp>
        <p:nvSpPr>
          <p:cNvPr id="5" name="TextBox 4"/>
          <p:cNvSpPr txBox="1"/>
          <p:nvPr/>
        </p:nvSpPr>
        <p:spPr>
          <a:xfrm>
            <a:off x="509451" y="1210094"/>
            <a:ext cx="10136778"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Staff and external providers usually provide some after-school clubs (well-being, Lego, sports etc). These start in the Spring term for Reception.</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Happy Tykes is our on-site before and after school club- this is not controlled by the school.</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Breakfast club starts at 7.30am and after school club finishes at 6.00pm.</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We also have a book shop on the school site.</a:t>
            </a: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73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2857" y="404948"/>
            <a:ext cx="901337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Website</a:t>
            </a:r>
          </a:p>
        </p:txBody>
      </p:sp>
      <p:sp>
        <p:nvSpPr>
          <p:cNvPr id="5" name="TextBox 4"/>
          <p:cNvSpPr txBox="1"/>
          <p:nvPr/>
        </p:nvSpPr>
        <p:spPr>
          <a:xfrm>
            <a:off x="509451" y="1601980"/>
            <a:ext cx="10136778" cy="1384995"/>
          </a:xfrm>
          <a:prstGeom prst="rect">
            <a:avLst/>
          </a:prstGeom>
          <a:noFill/>
        </p:spPr>
        <p:txBody>
          <a:bodyPr wrap="square" rtlCol="0">
            <a:spAutoFit/>
          </a:bodyPr>
          <a:lstStyle/>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AF1A478-EB13-47D3-8CB4-22936ECD734F}"/>
              </a:ext>
            </a:extLst>
          </p:cNvPr>
          <p:cNvPicPr>
            <a:picLocks noChangeAspect="1"/>
          </p:cNvPicPr>
          <p:nvPr/>
        </p:nvPicPr>
        <p:blipFill>
          <a:blip r:embed="rId2"/>
          <a:stretch>
            <a:fillRect/>
          </a:stretch>
        </p:blipFill>
        <p:spPr>
          <a:xfrm>
            <a:off x="2385374" y="1328278"/>
            <a:ext cx="7221764" cy="4777664"/>
          </a:xfrm>
          <a:prstGeom prst="rect">
            <a:avLst/>
          </a:prstGeom>
        </p:spPr>
      </p:pic>
    </p:spTree>
    <p:extLst>
      <p:ext uri="{BB962C8B-B14F-4D97-AF65-F5344CB8AC3E}">
        <p14:creationId xmlns:p14="http://schemas.microsoft.com/office/powerpoint/2010/main" val="2245830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632857" y="457200"/>
            <a:ext cx="901337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School meals</a:t>
            </a:r>
          </a:p>
        </p:txBody>
      </p:sp>
      <p:sp>
        <p:nvSpPr>
          <p:cNvPr id="5" name="TextBox 4"/>
          <p:cNvSpPr txBox="1"/>
          <p:nvPr/>
        </p:nvSpPr>
        <p:spPr>
          <a:xfrm>
            <a:off x="509451" y="1186344"/>
            <a:ext cx="10136778"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Each child gets a free school meal.</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They will get a choice of a hot or cold meal in the morning and we order their meal. There are three hot options available each day, one of which is a jacket potato. </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Meals are cooked on-site.</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They also get a piece of fruit as a snack every morning.</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We also provide a hot buttered bagel first thing to settle the children.</a:t>
            </a: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368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632857" y="457200"/>
            <a:ext cx="901337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Pupil Premium</a:t>
            </a:r>
          </a:p>
        </p:txBody>
      </p:sp>
      <p:sp>
        <p:nvSpPr>
          <p:cNvPr id="5" name="TextBox 4"/>
          <p:cNvSpPr txBox="1"/>
          <p:nvPr/>
        </p:nvSpPr>
        <p:spPr>
          <a:xfrm>
            <a:off x="509451" y="1554479"/>
            <a:ext cx="10136778" cy="4616648"/>
          </a:xfrm>
          <a:prstGeom prst="rect">
            <a:avLst/>
          </a:prstGeom>
          <a:noFill/>
        </p:spPr>
        <p:txBody>
          <a:bodyPr wrap="square" rtlCol="0">
            <a:spAutoFit/>
          </a:bodyPr>
          <a:lstStyle/>
          <a:p>
            <a:pPr marL="457200" indent="-457200">
              <a:buFont typeface="Arial" panose="020B0604020202020204" pitchFamily="34" charset="0"/>
              <a:buChar char="•"/>
            </a:pPr>
            <a:r>
              <a:rPr lang="en-GB" sz="2600" dirty="0">
                <a:solidFill>
                  <a:srgbClr val="000000"/>
                </a:solidFill>
                <a:latin typeface="Arial" panose="020B0604020202020204" pitchFamily="34" charset="0"/>
                <a:cs typeface="Arial" panose="020B0604020202020204" pitchFamily="34" charset="0"/>
              </a:rPr>
              <a:t>If you receive any benefits, you are able to apply for Registered Free School Meals. This can be done on the following website:</a:t>
            </a:r>
          </a:p>
          <a:p>
            <a:pPr marL="457200" indent="-457200" algn="ctr">
              <a:buFont typeface="Arial" panose="020B0604020202020204" pitchFamily="34" charset="0"/>
              <a:buChar char="•"/>
            </a:pPr>
            <a:r>
              <a:rPr lang="en-GB" sz="2600" dirty="0">
                <a:hlinkClick r:id="rId3"/>
              </a:rPr>
              <a:t>www.warwickshire.gov.uk/freeschoolmeals</a:t>
            </a:r>
            <a:endParaRPr lang="en-GB" sz="26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600" dirty="0">
                <a:solidFill>
                  <a:srgbClr val="000000"/>
                </a:solidFill>
                <a:latin typeface="Arial" panose="020B0604020202020204" pitchFamily="34" charset="0"/>
                <a:cs typeface="Arial" panose="020B0604020202020204" pitchFamily="34" charset="0"/>
              </a:rPr>
              <a:t>This is a payment for the school, which helps us provide extra support in school for your child. </a:t>
            </a:r>
          </a:p>
          <a:p>
            <a:pPr marL="457200" indent="-457200">
              <a:buFont typeface="Arial" panose="020B0604020202020204" pitchFamily="34" charset="0"/>
              <a:buChar char="•"/>
            </a:pPr>
            <a:r>
              <a:rPr lang="en-GB" sz="2600" dirty="0">
                <a:solidFill>
                  <a:srgbClr val="000000"/>
                </a:solidFill>
                <a:latin typeface="Arial" panose="020B0604020202020204" pitchFamily="34" charset="0"/>
                <a:cs typeface="Arial" panose="020B0604020202020204" pitchFamily="34" charset="0"/>
              </a:rPr>
              <a:t>If you are unsure, please ask Mrs </a:t>
            </a:r>
            <a:r>
              <a:rPr lang="en-GB" sz="2600" dirty="0" err="1">
                <a:solidFill>
                  <a:srgbClr val="000000"/>
                </a:solidFill>
                <a:latin typeface="Arial" panose="020B0604020202020204" pitchFamily="34" charset="0"/>
                <a:cs typeface="Arial" panose="020B0604020202020204" pitchFamily="34" charset="0"/>
              </a:rPr>
              <a:t>Lamley</a:t>
            </a:r>
            <a:r>
              <a:rPr lang="en-GB" sz="2600" dirty="0">
                <a:solidFill>
                  <a:srgbClr val="000000"/>
                </a:solidFill>
                <a:latin typeface="Arial" panose="020B0604020202020204" pitchFamily="34" charset="0"/>
                <a:cs typeface="Arial" panose="020B0604020202020204" pitchFamily="34" charset="0"/>
              </a:rPr>
              <a:t> in the school office. We can help you apply for this. </a:t>
            </a: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71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371600" y="1998616"/>
            <a:ext cx="9013372" cy="2123658"/>
          </a:xfrm>
          <a:prstGeom prst="rect">
            <a:avLst/>
          </a:prstGeom>
          <a:noFill/>
        </p:spPr>
        <p:txBody>
          <a:bodyPr wrap="square" rtlCol="0">
            <a:spAutoFit/>
          </a:bodyPr>
          <a:lstStyle/>
          <a:p>
            <a:pPr algn="ctr"/>
            <a:r>
              <a:rPr lang="en-GB" sz="6600" dirty="0">
                <a:solidFill>
                  <a:srgbClr val="000000"/>
                </a:solidFill>
                <a:latin typeface="Tahoma" panose="020B0604030504040204" pitchFamily="34" charset="0"/>
                <a:ea typeface="Tahoma" panose="020B0604030504040204" pitchFamily="34" charset="0"/>
                <a:cs typeface="Tahoma" panose="020B0604030504040204" pitchFamily="34" charset="0"/>
              </a:rPr>
              <a:t>Welcome and introductions…</a:t>
            </a:r>
          </a:p>
        </p:txBody>
      </p:sp>
    </p:spTree>
    <p:extLst>
      <p:ext uri="{BB962C8B-B14F-4D97-AF65-F5344CB8AC3E}">
        <p14:creationId xmlns:p14="http://schemas.microsoft.com/office/powerpoint/2010/main" val="3310437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632857" y="457200"/>
            <a:ext cx="901337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Learning Mentor</a:t>
            </a:r>
          </a:p>
        </p:txBody>
      </p:sp>
      <p:sp>
        <p:nvSpPr>
          <p:cNvPr id="5" name="TextBox 4"/>
          <p:cNvSpPr txBox="1"/>
          <p:nvPr/>
        </p:nvSpPr>
        <p:spPr>
          <a:xfrm>
            <a:off x="509451" y="1554479"/>
            <a:ext cx="10136778"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We have a Learning Mentor, Mrs Johnson.</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Mrs Johnson can support families with topics such as sleeping, toileting and behaviour. Please contact the school office if you would like to speak to Mrs Johnson.</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She will also work with small groups and individuals in school.</a:t>
            </a: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149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632857" y="457200"/>
            <a:ext cx="901337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SEN</a:t>
            </a:r>
          </a:p>
        </p:txBody>
      </p:sp>
      <p:sp>
        <p:nvSpPr>
          <p:cNvPr id="5" name="TextBox 4"/>
          <p:cNvSpPr txBox="1"/>
          <p:nvPr/>
        </p:nvSpPr>
        <p:spPr>
          <a:xfrm>
            <a:off x="509451" y="1554479"/>
            <a:ext cx="10136778" cy="3108543"/>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Some of our children have additional needs.</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Mrs </a:t>
            </a:r>
            <a:r>
              <a:rPr lang="en-GB" sz="2800" dirty="0" err="1">
                <a:solidFill>
                  <a:srgbClr val="000000"/>
                </a:solidFill>
                <a:latin typeface="Arial" panose="020B0604020202020204" pitchFamily="34" charset="0"/>
                <a:cs typeface="Arial" panose="020B0604020202020204" pitchFamily="34" charset="0"/>
              </a:rPr>
              <a:t>Gurr</a:t>
            </a:r>
            <a:r>
              <a:rPr lang="en-GB" sz="2800" dirty="0">
                <a:solidFill>
                  <a:srgbClr val="000000"/>
                </a:solidFill>
                <a:latin typeface="Arial" panose="020B0604020202020204" pitchFamily="34" charset="0"/>
                <a:cs typeface="Arial" panose="020B0604020202020204" pitchFamily="34" charset="0"/>
              </a:rPr>
              <a:t> is our Inclusion Leader.</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Please contact the school office if you would like to speak to Mrs </a:t>
            </a:r>
            <a:r>
              <a:rPr lang="en-GB" sz="2800" dirty="0" err="1">
                <a:solidFill>
                  <a:srgbClr val="000000"/>
                </a:solidFill>
                <a:latin typeface="Arial" panose="020B0604020202020204" pitchFamily="34" charset="0"/>
                <a:cs typeface="Arial" panose="020B0604020202020204" pitchFamily="34" charset="0"/>
              </a:rPr>
              <a:t>Gurr</a:t>
            </a:r>
            <a:r>
              <a:rPr lang="en-GB" sz="2800" dirty="0">
                <a:solidFill>
                  <a:srgbClr val="000000"/>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757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632857" y="457200"/>
            <a:ext cx="9013372" cy="1446550"/>
          </a:xfrm>
          <a:prstGeom prst="rect">
            <a:avLst/>
          </a:prstGeom>
          <a:noFill/>
        </p:spPr>
        <p:txBody>
          <a:bodyPr wrap="square" rtlCol="0">
            <a:spAutoFit/>
          </a:bodyPr>
          <a:lstStyle/>
          <a:p>
            <a:pPr algn="ctr"/>
            <a:r>
              <a:rPr lang="en-GB" sz="4400" dirty="0">
                <a:solidFill>
                  <a:srgbClr val="000000"/>
                </a:solidFill>
                <a:latin typeface="Tahoma" panose="020B0604030504040204" pitchFamily="34" charset="0"/>
                <a:ea typeface="Tahoma" panose="020B0604030504040204" pitchFamily="34" charset="0"/>
                <a:cs typeface="Tahoma" panose="020B0604030504040204" pitchFamily="34" charset="0"/>
              </a:rPr>
              <a:t>What can I do to help my child prepare for school?</a:t>
            </a:r>
          </a:p>
        </p:txBody>
      </p:sp>
      <p:sp>
        <p:nvSpPr>
          <p:cNvPr id="6" name="TextBox 5"/>
          <p:cNvSpPr txBox="1"/>
          <p:nvPr/>
        </p:nvSpPr>
        <p:spPr>
          <a:xfrm>
            <a:off x="509451" y="1903750"/>
            <a:ext cx="10136778" cy="2246769"/>
          </a:xfrm>
          <a:prstGeom prst="rect">
            <a:avLst/>
          </a:prstGeom>
          <a:noFill/>
        </p:spPr>
        <p:txBody>
          <a:bodyPr wrap="square" rtlCol="0">
            <a:spAutoFit/>
          </a:bodyPr>
          <a:lstStyle/>
          <a:p>
            <a:pPr marL="457200" indent="-457200">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Sing nursery rhymes</a:t>
            </a:r>
          </a:p>
          <a:p>
            <a:pPr marL="457200" indent="-457200">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Read a story to them everyday and talk about books.</a:t>
            </a:r>
          </a:p>
          <a:p>
            <a:pPr marL="457200" indent="-457200">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Count every day, both reciting numbers in order and counting small amounts of everyday items.</a:t>
            </a:r>
          </a:p>
          <a:p>
            <a:pPr marL="457200" indent="-457200">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Play games, such as board games, card games, I-Spy.</a:t>
            </a:r>
          </a:p>
          <a:p>
            <a:pPr marL="457200" indent="-457200">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Play with things like Lego or playdough to help with hand strength.</a:t>
            </a:r>
          </a:p>
          <a:p>
            <a:pPr marL="457200" indent="-457200">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Practise independence, e.g. getting dressed</a:t>
            </a:r>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68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632857" y="457200"/>
            <a:ext cx="901337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Paperwork</a:t>
            </a:r>
          </a:p>
        </p:txBody>
      </p:sp>
      <p:sp>
        <p:nvSpPr>
          <p:cNvPr id="5" name="TextBox 4"/>
          <p:cNvSpPr txBox="1"/>
          <p:nvPr/>
        </p:nvSpPr>
        <p:spPr>
          <a:xfrm>
            <a:off x="509451" y="1554479"/>
            <a:ext cx="10136778"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Please ensure all paperwork is sent back to the school office.</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Please ensure all emergency details are up to date.</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If there is a change to the usual pick up arrangements, please let your child’s class teacher or the school office know.</a:t>
            </a: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921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632857" y="457200"/>
            <a:ext cx="901337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Classes</a:t>
            </a:r>
          </a:p>
        </p:txBody>
      </p:sp>
      <p:sp>
        <p:nvSpPr>
          <p:cNvPr id="5" name="TextBox 4"/>
          <p:cNvSpPr txBox="1"/>
          <p:nvPr/>
        </p:nvSpPr>
        <p:spPr>
          <a:xfrm>
            <a:off x="1071154" y="1515290"/>
            <a:ext cx="10136778"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We will let you know your child’s class following the induction day. We are going to see how the children interact as well as our notes from Nurseries before we put them into their new classes. </a:t>
            </a: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10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2" name="TextBox 1"/>
          <p:cNvSpPr txBox="1"/>
          <p:nvPr/>
        </p:nvSpPr>
        <p:spPr>
          <a:xfrm>
            <a:off x="2223648" y="1972491"/>
            <a:ext cx="7550332" cy="830997"/>
          </a:xfrm>
          <a:prstGeom prst="rect">
            <a:avLst/>
          </a:prstGeom>
          <a:noFill/>
        </p:spPr>
        <p:txBody>
          <a:bodyPr wrap="square" rtlCol="0">
            <a:spAutoFit/>
          </a:bodyPr>
          <a:lstStyle/>
          <a:p>
            <a:pPr algn="ctr"/>
            <a:r>
              <a:rPr lang="en-GB" sz="4800" dirty="0">
                <a:solidFill>
                  <a:srgbClr val="000000"/>
                </a:solidFill>
              </a:rPr>
              <a:t>Any questions?</a:t>
            </a:r>
          </a:p>
        </p:txBody>
      </p:sp>
    </p:spTree>
    <p:extLst>
      <p:ext uri="{BB962C8B-B14F-4D97-AF65-F5344CB8AC3E}">
        <p14:creationId xmlns:p14="http://schemas.microsoft.com/office/powerpoint/2010/main" val="2145003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2" name="TextBox 1"/>
          <p:cNvSpPr txBox="1"/>
          <p:nvPr/>
        </p:nvSpPr>
        <p:spPr>
          <a:xfrm>
            <a:off x="2223648" y="1744710"/>
            <a:ext cx="7550332" cy="830997"/>
          </a:xfrm>
          <a:prstGeom prst="rect">
            <a:avLst/>
          </a:prstGeom>
          <a:noFill/>
        </p:spPr>
        <p:txBody>
          <a:bodyPr wrap="square" rtlCol="0">
            <a:spAutoFit/>
          </a:bodyPr>
          <a:lstStyle/>
          <a:p>
            <a:pPr algn="ctr"/>
            <a:r>
              <a:rPr lang="en-GB" sz="4800" dirty="0">
                <a:solidFill>
                  <a:srgbClr val="000000"/>
                </a:solidFill>
              </a:rPr>
              <a:t>Let’s go and see Reception! </a:t>
            </a:r>
          </a:p>
        </p:txBody>
      </p:sp>
    </p:spTree>
    <p:extLst>
      <p:ext uri="{BB962C8B-B14F-4D97-AF65-F5344CB8AC3E}">
        <p14:creationId xmlns:p14="http://schemas.microsoft.com/office/powerpoint/2010/main" val="47706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371600" y="1998616"/>
            <a:ext cx="9013372" cy="1754326"/>
          </a:xfrm>
          <a:prstGeom prst="rect">
            <a:avLst/>
          </a:prstGeom>
          <a:noFill/>
        </p:spPr>
        <p:txBody>
          <a:bodyPr wrap="square" rtlCol="0">
            <a:spAutoFit/>
          </a:bodyPr>
          <a:lstStyle/>
          <a:p>
            <a:pPr algn="ctr"/>
            <a:r>
              <a:rPr lang="en-GB" sz="5400" dirty="0">
                <a:solidFill>
                  <a:srgbClr val="000000"/>
                </a:solidFill>
                <a:latin typeface="Arial" panose="020B0604020202020204" pitchFamily="34" charset="0"/>
                <a:ea typeface="Tahoma" panose="020B0604030504040204" pitchFamily="34" charset="0"/>
                <a:cs typeface="Arial" panose="020B0604020202020204" pitchFamily="34" charset="0"/>
              </a:rPr>
              <a:t>‘Learning Together we can Reach for the Stars’</a:t>
            </a:r>
          </a:p>
        </p:txBody>
      </p:sp>
      <p:sp>
        <p:nvSpPr>
          <p:cNvPr id="2" name="5-Point Star 1"/>
          <p:cNvSpPr/>
          <p:nvPr/>
        </p:nvSpPr>
        <p:spPr>
          <a:xfrm>
            <a:off x="222069" y="261257"/>
            <a:ext cx="992777" cy="9405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10816871" y="231604"/>
            <a:ext cx="1060796" cy="999831"/>
          </a:xfrm>
          <a:prstGeom prst="rect">
            <a:avLst/>
          </a:prstGeom>
        </p:spPr>
      </p:pic>
    </p:spTree>
    <p:extLst>
      <p:ext uri="{BB962C8B-B14F-4D97-AF65-F5344CB8AC3E}">
        <p14:creationId xmlns:p14="http://schemas.microsoft.com/office/powerpoint/2010/main" val="394027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632857" y="404948"/>
            <a:ext cx="901337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Race Leys Infants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5312" y="1534019"/>
            <a:ext cx="2873828" cy="21553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303" y="3618411"/>
            <a:ext cx="3378926" cy="25341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687" y="3775166"/>
            <a:ext cx="3169920" cy="237744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5592" y="1328278"/>
            <a:ext cx="3422469" cy="256685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42609" y="1328278"/>
            <a:ext cx="3400697" cy="2550523"/>
          </a:xfrm>
          <a:prstGeom prst="rect">
            <a:avLst/>
          </a:prstGeom>
        </p:spPr>
      </p:pic>
    </p:spTree>
    <p:extLst>
      <p:ext uri="{BB962C8B-B14F-4D97-AF65-F5344CB8AC3E}">
        <p14:creationId xmlns:p14="http://schemas.microsoft.com/office/powerpoint/2010/main" val="257570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632857" y="404948"/>
            <a:ext cx="901337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Our Reception classes</a:t>
            </a:r>
          </a:p>
        </p:txBody>
      </p:sp>
      <p:sp>
        <p:nvSpPr>
          <p:cNvPr id="5" name="TextBox 4"/>
          <p:cNvSpPr txBox="1"/>
          <p:nvPr/>
        </p:nvSpPr>
        <p:spPr>
          <a:xfrm>
            <a:off x="509451" y="1328278"/>
            <a:ext cx="10136778"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We have 2 Reception classes. </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Each has a teacher and a teaching assistant.</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In September, school starts at 8.40am and finishes at 3.10pm. </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The whole school has the same start and finish times.</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The classes at Race Leys are named after the birds you will find if you walk around the lakes and ponds in Bedworth. The Reception classes are called Gosling and Cygnet.  </a:t>
            </a: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84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632857" y="404948"/>
            <a:ext cx="901337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September</a:t>
            </a:r>
          </a:p>
        </p:txBody>
      </p:sp>
      <p:sp>
        <p:nvSpPr>
          <p:cNvPr id="5" name="TextBox 4"/>
          <p:cNvSpPr txBox="1"/>
          <p:nvPr/>
        </p:nvSpPr>
        <p:spPr>
          <a:xfrm>
            <a:off x="509451" y="1554479"/>
            <a:ext cx="10136778"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Week Beginning 5</a:t>
            </a:r>
            <a:r>
              <a:rPr lang="en-GB" sz="2800" baseline="30000" dirty="0">
                <a:solidFill>
                  <a:srgbClr val="000000"/>
                </a:solidFill>
                <a:latin typeface="Arial" panose="020B0604020202020204" pitchFamily="34" charset="0"/>
                <a:cs typeface="Arial" panose="020B0604020202020204" pitchFamily="34" charset="0"/>
              </a:rPr>
              <a:t>th</a:t>
            </a:r>
            <a:r>
              <a:rPr lang="en-GB" sz="2800" dirty="0">
                <a:solidFill>
                  <a:srgbClr val="000000"/>
                </a:solidFill>
                <a:latin typeface="Arial" panose="020B0604020202020204" pitchFamily="34" charset="0"/>
                <a:cs typeface="Arial" panose="020B0604020202020204" pitchFamily="34" charset="0"/>
              </a:rPr>
              <a:t> September:</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Monday- Teacher Training Day</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Tuesday- Reception Staff Training Day </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Wednesday- Staggered start 8.40, 9.00, 9.20 (These times will be given to you once the classes have been allocated)</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Thursday- All children in school full time: 8.40-3.10.</a:t>
            </a: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80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201783" y="457529"/>
            <a:ext cx="983633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Early Years Foundation Stage</a:t>
            </a:r>
          </a:p>
        </p:txBody>
      </p:sp>
      <p:sp>
        <p:nvSpPr>
          <p:cNvPr id="5" name="TextBox 4"/>
          <p:cNvSpPr txBox="1"/>
          <p:nvPr/>
        </p:nvSpPr>
        <p:spPr>
          <a:xfrm>
            <a:off x="509451" y="1554479"/>
            <a:ext cx="10136778" cy="5693866"/>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Reception continue with the same curriculum as Nursery.</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The areas of learning are:</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Communication and Language</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Physical Development</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Personal, Social and Emotional Development</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Literacy</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Mathematics</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Understanding the World</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Expressive Arts and Design</a:t>
            </a: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80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201783" y="457529"/>
            <a:ext cx="983633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Phonics</a:t>
            </a:r>
          </a:p>
        </p:txBody>
      </p:sp>
      <p:sp>
        <p:nvSpPr>
          <p:cNvPr id="5" name="TextBox 4"/>
          <p:cNvSpPr txBox="1"/>
          <p:nvPr/>
        </p:nvSpPr>
        <p:spPr>
          <a:xfrm>
            <a:off x="509451" y="1554479"/>
            <a:ext cx="10136778" cy="5262979"/>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We use Read Write Inc.</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Children learn a sound a day.</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Sounds are sent home to allow parents to support.</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You will also receive links to online phonic videos to support with reading at home.</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We are keen to share how we teach this and how you can help at home so will invite you to a phonics meeting in September.</a:t>
            </a:r>
            <a:endParaRPr lang="en-GB" sz="20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67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15" y="4436533"/>
            <a:ext cx="1824998" cy="1821713"/>
          </a:xfrm>
          <a:prstGeom prst="rect">
            <a:avLst/>
          </a:prstGeom>
        </p:spPr>
      </p:pic>
      <p:sp>
        <p:nvSpPr>
          <p:cNvPr id="3" name="TextBox 2"/>
          <p:cNvSpPr txBox="1"/>
          <p:nvPr/>
        </p:nvSpPr>
        <p:spPr>
          <a:xfrm>
            <a:off x="1201783" y="457529"/>
            <a:ext cx="9836332" cy="923330"/>
          </a:xfrm>
          <a:prstGeom prst="rect">
            <a:avLst/>
          </a:prstGeom>
          <a:noFill/>
        </p:spPr>
        <p:txBody>
          <a:bodyPr wrap="square" rtlCol="0">
            <a:spAutoFit/>
          </a:bodyPr>
          <a:lstStyle/>
          <a:p>
            <a:pPr algn="ctr"/>
            <a:r>
              <a:rPr lang="en-GB" sz="5400" dirty="0">
                <a:solidFill>
                  <a:srgbClr val="000000"/>
                </a:solidFill>
                <a:latin typeface="Tahoma" panose="020B0604030504040204" pitchFamily="34" charset="0"/>
                <a:ea typeface="Tahoma" panose="020B0604030504040204" pitchFamily="34" charset="0"/>
                <a:cs typeface="Tahoma" panose="020B0604030504040204" pitchFamily="34" charset="0"/>
              </a:rPr>
              <a:t>Reading</a:t>
            </a:r>
          </a:p>
        </p:txBody>
      </p:sp>
      <p:sp>
        <p:nvSpPr>
          <p:cNvPr id="5" name="TextBox 4"/>
          <p:cNvSpPr txBox="1"/>
          <p:nvPr/>
        </p:nvSpPr>
        <p:spPr>
          <a:xfrm>
            <a:off x="509451" y="1554479"/>
            <a:ext cx="10136778"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Children will have a wordless book at first. This develops  story language, prediction and sequencing.</a:t>
            </a:r>
          </a:p>
          <a:p>
            <a:pPr marL="457200" indent="-4572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Children will have a book with words once they have learnt some sounds. </a:t>
            </a:r>
            <a:endParaRPr lang="en-GB" sz="20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a:p>
            <a:endParaRPr lang="en-GB"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592403"/>
      </p:ext>
    </p:extLst>
  </p:cSld>
  <p:clrMapOvr>
    <a:masterClrMapping/>
  </p:clrMapOvr>
</p:sld>
</file>

<file path=ppt/theme/theme1.xml><?xml version="1.0" encoding="utf-8"?>
<a:theme xmlns:a="http://schemas.openxmlformats.org/drawingml/2006/main" name="Retrospect">
  <a:themeElements>
    <a:clrScheme name="Custom 3">
      <a:dk1>
        <a:srgbClr val="FFFFFF"/>
      </a:dk1>
      <a:lt1>
        <a:sysClr val="window" lastClr="FFFFFF"/>
      </a:lt1>
      <a:dk2>
        <a:srgbClr val="637052"/>
      </a:dk2>
      <a:lt2>
        <a:srgbClr val="CCDDEA"/>
      </a:lt2>
      <a:accent1>
        <a:srgbClr val="FFCC00"/>
      </a:accent1>
      <a:accent2>
        <a:srgbClr val="A50021"/>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419</TotalTime>
  <Words>1147</Words>
  <Application>Microsoft Office PowerPoint</Application>
  <PresentationFormat>Widescreen</PresentationFormat>
  <Paragraphs>131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Tahoma</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Warwickshire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Duncan RLI</dc:creator>
  <cp:lastModifiedBy>J Bulloch RLI</cp:lastModifiedBy>
  <cp:revision>34</cp:revision>
  <cp:lastPrinted>2021-05-26T14:06:38Z</cp:lastPrinted>
  <dcterms:created xsi:type="dcterms:W3CDTF">2021-05-23T18:50:49Z</dcterms:created>
  <dcterms:modified xsi:type="dcterms:W3CDTF">2022-06-14T11:05:45Z</dcterms:modified>
</cp:coreProperties>
</file>